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Economica"/>
      <p:regular r:id="rId13"/>
      <p:bold r:id="rId14"/>
      <p:italic r:id="rId15"/>
      <p:boldItalic r:id="rId16"/>
    </p:embeddedFont>
    <p:embeddedFont>
      <p:font typeface="Garamond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boldItalic.fntdata"/><Relationship Id="rId11" Type="http://schemas.openxmlformats.org/officeDocument/2006/relationships/slide" Target="slides/slide7.xml"/><Relationship Id="rId22" Type="http://schemas.openxmlformats.org/officeDocument/2006/relationships/font" Target="fonts/OpenSans-bold.fntdata"/><Relationship Id="rId10" Type="http://schemas.openxmlformats.org/officeDocument/2006/relationships/slide" Target="slides/slide6.xml"/><Relationship Id="rId21" Type="http://schemas.openxmlformats.org/officeDocument/2006/relationships/font" Target="fonts/OpenSans-regular.fntdata"/><Relationship Id="rId13" Type="http://schemas.openxmlformats.org/officeDocument/2006/relationships/font" Target="fonts/Economica-regular.fntdata"/><Relationship Id="rId24" Type="http://schemas.openxmlformats.org/officeDocument/2006/relationships/font" Target="fonts/OpenSans-boldItalic.fntdata"/><Relationship Id="rId12" Type="http://schemas.openxmlformats.org/officeDocument/2006/relationships/slide" Target="slides/slide8.xml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Economica-italic.fntdata"/><Relationship Id="rId14" Type="http://schemas.openxmlformats.org/officeDocument/2006/relationships/font" Target="fonts/Economica-bold.fntdata"/><Relationship Id="rId17" Type="http://schemas.openxmlformats.org/officeDocument/2006/relationships/font" Target="fonts/Garamond-regular.fntdata"/><Relationship Id="rId16" Type="http://schemas.openxmlformats.org/officeDocument/2006/relationships/font" Target="fonts/Economica-boldItalic.fntdata"/><Relationship Id="rId5" Type="http://schemas.openxmlformats.org/officeDocument/2006/relationships/slide" Target="slides/slide1.xml"/><Relationship Id="rId19" Type="http://schemas.openxmlformats.org/officeDocument/2006/relationships/font" Target="fonts/Garamond-italic.fntdata"/><Relationship Id="rId6" Type="http://schemas.openxmlformats.org/officeDocument/2006/relationships/slide" Target="slides/slide2.xml"/><Relationship Id="rId18" Type="http://schemas.openxmlformats.org/officeDocument/2006/relationships/font" Target="fonts/Garamon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Relationship Id="rId4" Type="http://schemas.openxmlformats.org/officeDocument/2006/relationships/image" Target="../media/image0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jpg"/><Relationship Id="rId4" Type="http://schemas.openxmlformats.org/officeDocument/2006/relationships/image" Target="../media/image09.jpg"/><Relationship Id="rId5" Type="http://schemas.openxmlformats.org/officeDocument/2006/relationships/image" Target="../media/image0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0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Relationship Id="rId4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11708" y="50602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" sz="405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Natalie Frias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11700" y="259557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" sz="1575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Lindsay High School</a:t>
            </a:r>
          </a:p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" sz="1575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Class of 2017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194800"/>
            <a:ext cx="2705647" cy="1803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6971" y="107521"/>
            <a:ext cx="2632987" cy="175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" sz="3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About Me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266600" y="1253550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115000"/>
              <a:buFont typeface="Times New Roman"/>
              <a:buAutoNum type="romanUcPeriod"/>
            </a:pPr>
            <a:r>
              <a:rPr b="0" i="0" lang="en" sz="1800" u="none" cap="none" strike="noStrike">
                <a:solidFill>
                  <a:srgbClr val="77777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Born March 26 1999. </a:t>
            </a:r>
          </a:p>
          <a:p>
            <a:pPr indent="-228600" lvl="0" marL="457200" marR="0" rtl="0" algn="l">
              <a:spcBef>
                <a:spcPts val="450"/>
              </a:spcBef>
              <a:spcAft>
                <a:spcPts val="0"/>
              </a:spcAft>
              <a:buClr>
                <a:srgbClr val="777777"/>
              </a:buClr>
              <a:buSzPct val="115000"/>
              <a:buFont typeface="Times New Roman"/>
              <a:buAutoNum type="romanUcPeriod"/>
            </a:pPr>
            <a:r>
              <a:rPr b="0" i="0" lang="en" sz="1800" u="none" cap="none" strike="noStrike">
                <a:solidFill>
                  <a:srgbClr val="77777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Born and raised in Lindsay California</a:t>
            </a:r>
          </a:p>
          <a:p>
            <a:pPr indent="-228600" lvl="0" marL="457200" marR="0" rtl="0" algn="l">
              <a:spcBef>
                <a:spcPts val="450"/>
              </a:spcBef>
              <a:spcAft>
                <a:spcPts val="0"/>
              </a:spcAft>
              <a:buClr>
                <a:srgbClr val="777777"/>
              </a:buClr>
              <a:buSzPct val="115000"/>
              <a:buFont typeface="Times New Roman"/>
              <a:buAutoNum type="romanUcPeriod"/>
            </a:pPr>
            <a:r>
              <a:rPr b="0" i="0" lang="en" sz="1800" u="none" cap="none" strike="noStrike">
                <a:solidFill>
                  <a:srgbClr val="77777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Growing up I loved being outside</a:t>
            </a:r>
          </a:p>
          <a:p>
            <a:pPr indent="-228600" lvl="1" marL="457200" marR="0" rtl="0" algn="l">
              <a:spcBef>
                <a:spcPts val="450"/>
              </a:spcBef>
              <a:spcAft>
                <a:spcPts val="0"/>
              </a:spcAft>
              <a:buClr>
                <a:srgbClr val="777777"/>
              </a:buClr>
              <a:buSzPct val="115000"/>
              <a:buFont typeface="Times New Roman"/>
              <a:buAutoNum type="romanUcPeriod"/>
            </a:pPr>
            <a:r>
              <a:rPr b="0" i="0" lang="en" sz="1500" u="none" cap="none" strike="noStrike">
                <a:solidFill>
                  <a:srgbClr val="77777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Games with my cousin Tony and my sisters</a:t>
            </a:r>
          </a:p>
          <a:p>
            <a:pPr indent="-228600" lvl="1" marL="457200" marR="0" rtl="0" algn="l">
              <a:spcBef>
                <a:spcPts val="450"/>
              </a:spcBef>
              <a:spcAft>
                <a:spcPts val="0"/>
              </a:spcAft>
              <a:buClr>
                <a:srgbClr val="777777"/>
              </a:buClr>
              <a:buSzPct val="115000"/>
              <a:buFont typeface="Times New Roman"/>
              <a:buAutoNum type="romanUcPeriod"/>
            </a:pPr>
            <a:r>
              <a:rPr b="0" i="0" lang="en" sz="1500" u="none" cap="none" strike="noStrike">
                <a:solidFill>
                  <a:srgbClr val="77777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Sports like softball</a:t>
            </a:r>
          </a:p>
          <a:p>
            <a:pPr indent="-228600" lvl="1" marL="457200" marR="0" rtl="0" algn="l">
              <a:spcBef>
                <a:spcPts val="450"/>
              </a:spcBef>
              <a:spcAft>
                <a:spcPts val="0"/>
              </a:spcAft>
              <a:buClr>
                <a:srgbClr val="777777"/>
              </a:buClr>
              <a:buSzPct val="115000"/>
              <a:buFont typeface="Times New Roman"/>
              <a:buAutoNum type="romanUcPeriod"/>
            </a:pPr>
            <a:r>
              <a:rPr b="0" i="0" lang="en" sz="1500" u="none" cap="none" strike="noStrike">
                <a:solidFill>
                  <a:srgbClr val="77777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Events with my Family</a:t>
            </a:r>
          </a:p>
          <a:p>
            <a:pPr indent="-228600" lvl="1" marL="457200" marR="0" rtl="0" algn="l">
              <a:spcBef>
                <a:spcPts val="450"/>
              </a:spcBef>
              <a:spcAft>
                <a:spcPts val="0"/>
              </a:spcAft>
              <a:buClr>
                <a:srgbClr val="777777"/>
              </a:buClr>
              <a:buSzPct val="115000"/>
              <a:buFont typeface="Times New Roman"/>
              <a:buAutoNum type="romanUcPeriod"/>
            </a:pPr>
            <a:r>
              <a:rPr b="0" i="0" lang="en" sz="1500" u="none" cap="none" strike="noStrike">
                <a:solidFill>
                  <a:srgbClr val="77777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All of which had a huge impact on my life</a:t>
            </a: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8035" y="612854"/>
            <a:ext cx="1530087" cy="102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3456" y="1723658"/>
            <a:ext cx="1808700" cy="12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9087" y="3164155"/>
            <a:ext cx="1515300" cy="101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" sz="3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Softball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00050" lvl="0" marL="4000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Garamond"/>
              <a:buAutoNum type="arabicParenR"/>
            </a:pPr>
            <a:r>
              <a:rPr b="0" i="0" lang="en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Growing up I played a lot of sports but softball was my favorite</a:t>
            </a:r>
          </a:p>
          <a:p>
            <a:pPr indent="-400050" lvl="0" marL="400050" marR="0" rtl="0" algn="l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Garamond"/>
              <a:buAutoNum type="arabicParenR"/>
            </a:pPr>
            <a:r>
              <a:rPr b="0" i="0" lang="en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Joined first travel team when I was 11</a:t>
            </a:r>
          </a:p>
          <a:p>
            <a:pPr indent="-400050" lvl="0" marL="400050" marR="0" rtl="0" algn="l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Garamond"/>
              <a:buAutoNum type="arabicParenR"/>
            </a:pPr>
            <a:r>
              <a:rPr b="0" i="0" lang="en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Coach Adrian taught me everything I know</a:t>
            </a:r>
          </a:p>
          <a:p>
            <a:pPr indent="-400050" lvl="0" marL="400050" marR="0" rtl="0" algn="l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Garamond"/>
              <a:buAutoNum type="arabicParenR"/>
            </a:pPr>
            <a:r>
              <a:rPr b="0" i="0" lang="en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Played softball for many different teams all coached by coach Adrian</a:t>
            </a:r>
          </a:p>
          <a:p>
            <a:pPr indent="-400050" lvl="0" marL="400050" marR="0" rtl="0" algn="l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8" marL="342900" marR="0" rtl="0" algn="l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09772"/>
              <a:buFont typeface="Garamond"/>
              <a:buNone/>
            </a:pPr>
            <a:r>
              <a:t/>
            </a:r>
            <a:endParaRPr b="0" i="0" sz="105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1" y="3048697"/>
            <a:ext cx="2762400" cy="18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3201" y="93549"/>
            <a:ext cx="2567700" cy="17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" sz="3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High School Experience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Times New Roman"/>
              <a:buAutoNum type="romanUcPeriod"/>
            </a:pPr>
            <a:r>
              <a:rPr b="0" i="0" lang="en" sz="1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high school I experienced some trouble adjusting </a:t>
            </a:r>
          </a:p>
          <a:p>
            <a:pPr indent="-228600" lvl="0" marL="457200" marR="0" rtl="0" algn="l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Times New Roman"/>
              <a:buAutoNum type="romanUcPeriod"/>
            </a:pPr>
            <a:r>
              <a:rPr b="0" i="0" lang="en" sz="1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challenging classes were AVID, Core Classes (Econ., Algebra 2), and Psychology.</a:t>
            </a:r>
          </a:p>
          <a:p>
            <a:pPr indent="-228600" lvl="1" marL="914400" marR="0" rtl="0" algn="l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Times New Roman"/>
              <a:buAutoNum type="alphaUcPeriod"/>
            </a:pPr>
            <a:r>
              <a:rPr b="0" i="0" lang="en" sz="15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struggled with procrastination, I am a HUGE procrastinator</a:t>
            </a:r>
          </a:p>
          <a:p>
            <a:pPr indent="-228600" lvl="0" marL="457200" marR="0" rtl="0" algn="l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Times New Roman"/>
              <a:buAutoNum type="romanUcPeriod"/>
            </a:pPr>
            <a:r>
              <a:rPr b="0" i="0" lang="en" sz="1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two most important things I learned in High School:</a:t>
            </a:r>
          </a:p>
          <a:p>
            <a:pPr indent="-228600" lvl="1" marL="914400" marR="0" rtl="0" algn="l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Times New Roman"/>
              <a:buAutoNum type="alphaUcPeriod"/>
            </a:pPr>
            <a:r>
              <a:rPr b="0" i="0" lang="en" sz="15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learned to make the most of what I have</a:t>
            </a:r>
          </a:p>
          <a:p>
            <a:pPr indent="-228600" lvl="1" marL="914400" marR="0" rtl="0" algn="l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Times New Roman"/>
              <a:buAutoNum type="alphaUcPeriod"/>
            </a:pPr>
            <a:r>
              <a:rPr b="0" i="0" lang="en" sz="15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to take accountability and  responsibility of everything I do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" sz="3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Job Shadow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Times New Roman"/>
              <a:buAutoNum type="romanUcPeriod"/>
            </a:pPr>
            <a:r>
              <a:rPr b="0" i="0" lang="en" sz="1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future I want to major in Psychology, minor in Criminology, and become a Correctional Officer</a:t>
            </a:r>
          </a:p>
          <a:p>
            <a:pPr indent="-228600" lvl="1" marL="914400" marR="0" rtl="0" algn="l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Times New Roman"/>
              <a:buAutoNum type="alphaUcPeriod"/>
            </a:pPr>
            <a:r>
              <a:rPr b="0" i="0" lang="en" sz="15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would like to council the prisoners and help them Rehabilitate themselves</a:t>
            </a:r>
          </a:p>
          <a:p>
            <a:pPr indent="-228600" lvl="0" marL="457200" marR="0" rtl="0" algn="l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Times New Roman"/>
              <a:buAutoNum type="romanUcPeriod"/>
            </a:pPr>
            <a:r>
              <a:rPr b="0" i="0" lang="en" sz="1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Couldn’t go to a prison for my job shadow</a:t>
            </a:r>
          </a:p>
          <a:p>
            <a:pPr indent="-228600" lvl="1" marL="457200" marR="0" rtl="0" algn="l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Times New Roman"/>
              <a:buAutoNum type="alphaUcPeriod"/>
            </a:pPr>
            <a:r>
              <a:rPr b="0" i="0" lang="en" sz="15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went to the Lindsay Tulare Works Office </a:t>
            </a:r>
          </a:p>
          <a:p>
            <a:pPr indent="-228600" lvl="1" marL="457200" marR="0" rtl="0" algn="l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Times New Roman"/>
              <a:buAutoNum type="alphaUcPeriod"/>
            </a:pPr>
            <a:r>
              <a:rPr b="0" i="0" lang="en" sz="15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Shadowed Brianna Ceja</a:t>
            </a:r>
          </a:p>
          <a:p>
            <a:pPr indent="-228600" lvl="2" marL="1371600" marR="0" rtl="0" algn="l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10892"/>
              <a:buFont typeface="Times New Roman"/>
              <a:buAutoNum type="arabicPeriod"/>
            </a:pPr>
            <a:r>
              <a:rPr b="0" i="0" lang="en" sz="135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Couldn’t see her at work first hand due to privacy issues</a:t>
            </a:r>
          </a:p>
          <a:p>
            <a:pPr indent="-228600" lvl="2" marL="1371600" marR="0" rtl="0" algn="l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10892"/>
              <a:buFont typeface="Times New Roman"/>
              <a:buAutoNum type="arabicPeriod"/>
            </a:pPr>
            <a:r>
              <a:rPr b="0" i="0" lang="en" sz="135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Learned </a:t>
            </a:r>
            <a:r>
              <a:rPr lang="en" sz="135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Organizational</a:t>
            </a:r>
            <a:r>
              <a:rPr b="0" i="0" lang="en" sz="135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Skills and How to use all the resources I have at hand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" sz="3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Pathway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Times New Roman"/>
              <a:buAutoNum type="romanUcPeriod"/>
            </a:pPr>
            <a:r>
              <a:rPr b="0" i="0" lang="en" sz="1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chose spanish as my pathway</a:t>
            </a:r>
          </a:p>
          <a:p>
            <a:pPr indent="-228600" lvl="0" marL="457200" marR="0" rtl="0" algn="l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Times New Roman"/>
              <a:buAutoNum type="romanUcPeriod"/>
            </a:pPr>
            <a:r>
              <a:rPr b="0" i="0" lang="en" sz="1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am a fluent english and spanish speaker</a:t>
            </a:r>
          </a:p>
          <a:p>
            <a:pPr indent="-228600" lvl="0" marL="457200" marR="0" rtl="0" algn="l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Times New Roman"/>
              <a:buAutoNum type="romanUcPeriod"/>
            </a:pPr>
            <a:r>
              <a:rPr b="0" i="0" lang="en" sz="1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Spanish will help me communicate better with clients and/or people I am </a:t>
            </a:r>
            <a:r>
              <a:rPr lang="en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counseling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4333" y="2613543"/>
            <a:ext cx="3752300" cy="246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" sz="3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Post-High School Plans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Times New Roman"/>
              <a:buAutoNum type="romanUcPeriod"/>
            </a:pPr>
            <a:r>
              <a:rPr b="0" i="0" lang="en" sz="1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 on Attending COS for 2 years</a:t>
            </a:r>
          </a:p>
          <a:p>
            <a:pPr indent="-228600" lvl="1" marL="457200" marR="0" rtl="0" algn="l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Times New Roman"/>
              <a:buAutoNum type="romanUcPeriod"/>
            </a:pPr>
            <a:r>
              <a:rPr b="0" i="0" lang="en" sz="15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Transfer to Fresno State</a:t>
            </a:r>
          </a:p>
          <a:p>
            <a:pPr indent="-228600" lvl="1" marL="457200" marR="0" rtl="0" algn="l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Times New Roman"/>
              <a:buAutoNum type="romanUcPeriod"/>
            </a:pPr>
            <a:r>
              <a:rPr b="0" i="0" lang="en" sz="15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Major in Psychology</a:t>
            </a:r>
          </a:p>
          <a:p>
            <a:pPr indent="-228600" lvl="0" marL="457200" marR="0" rtl="0" algn="l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Times New Roman"/>
              <a:buAutoNum type="romanUcPeriod"/>
            </a:pPr>
            <a:r>
              <a:rPr b="0" i="0" lang="en" sz="1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Become a Correctional Officer </a:t>
            </a:r>
          </a:p>
          <a:p>
            <a:pPr indent="-228600" lvl="1" marL="457200" marR="0" rtl="0" algn="l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Times New Roman"/>
              <a:buAutoNum type="romanUcPeriod"/>
            </a:pPr>
            <a:r>
              <a:rPr b="0" i="0" lang="en" sz="15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Council Prisoners</a:t>
            </a:r>
          </a:p>
          <a:p>
            <a:pPr indent="-228600" lvl="1" marL="457200" marR="0" rtl="0" algn="l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Times New Roman"/>
              <a:buNone/>
            </a:pPr>
            <a:r>
              <a:t/>
            </a:r>
            <a:endParaRPr b="0" i="0" sz="1500" u="none" cap="none" strike="noStrik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2055" y="995927"/>
            <a:ext cx="3148200" cy="20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1816" y="2911314"/>
            <a:ext cx="3354000" cy="15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n" sz="33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Any Questions?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   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2136" y="1511450"/>
            <a:ext cx="3653824" cy="274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